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4" r:id="rId3"/>
    <p:sldId id="265" r:id="rId4"/>
    <p:sldId id="266" r:id="rId5"/>
    <p:sldId id="286" r:id="rId6"/>
    <p:sldId id="268" r:id="rId7"/>
    <p:sldId id="267" r:id="rId8"/>
    <p:sldId id="269" r:id="rId9"/>
    <p:sldId id="272" r:id="rId10"/>
    <p:sldId id="275" r:id="rId11"/>
    <p:sldId id="283" r:id="rId12"/>
    <p:sldId id="281" r:id="rId13"/>
    <p:sldId id="282" r:id="rId14"/>
    <p:sldId id="277" r:id="rId15"/>
    <p:sldId id="276" r:id="rId16"/>
    <p:sldId id="279" r:id="rId17"/>
    <p:sldId id="271" r:id="rId18"/>
    <p:sldId id="280" r:id="rId19"/>
    <p:sldId id="284" r:id="rId20"/>
    <p:sldId id="285" r:id="rId21"/>
    <p:sldId id="287" r:id="rId22"/>
    <p:sldId id="288" r:id="rId23"/>
    <p:sldId id="289" r:id="rId24"/>
    <p:sldId id="278" r:id="rId25"/>
    <p:sldId id="26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64" d="100"/>
          <a:sy n="64" d="100"/>
        </p:scale>
        <p:origin x="18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9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0BCFC-23BC-4FA0-9FB5-66920BF53A02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7EE30-1B53-4185-A635-02397297D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7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7EE30-1B53-4185-A635-02397297DF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61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“Because they’re made of wood.”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7EE30-1B53-4185-A635-02397297DF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15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someone read their neighbor’s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7EE30-1B53-4185-A635-02397297DF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45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someone read their neighbor’s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7EE30-1B53-4185-A635-02397297DFF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16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someone read their neighbor’s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7EE30-1B53-4185-A635-02397297DFF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someone read their neighbor’s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7EE30-1B53-4185-A635-02397297DFF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30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someone read their neighbor’s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7EE30-1B53-4185-A635-02397297DFF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09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someone read their neighbor’s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7EE30-1B53-4185-A635-02397297DFF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31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someone read their neighbor’s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7EE30-1B53-4185-A635-02397297DFF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33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FC59-75CF-4847-8559-D2C91D3A23B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3CE-8568-4485-9039-523DBD4E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17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FC59-75CF-4847-8559-D2C91D3A23B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3CE-8568-4485-9039-523DBD4E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70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FC59-75CF-4847-8559-D2C91D3A23B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3CE-8568-4485-9039-523DBD4E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9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1628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FC59-75CF-4847-8559-D2C91D3A23B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3CE-8568-4485-9039-523DBD4E438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10" descr="https://www.python.org/static/community_logos/python-logo-master-v3-TM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0" t="9622" r="4779" b="16575"/>
          <a:stretch/>
        </p:blipFill>
        <p:spPr bwMode="auto">
          <a:xfrm>
            <a:off x="8001000" y="548640"/>
            <a:ext cx="3383280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56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FC59-75CF-4847-8559-D2C91D3A23B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3CE-8568-4485-9039-523DBD4E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7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1628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FC59-75CF-4847-8559-D2C91D3A23B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3CE-8568-4485-9039-523DBD4E438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10" descr="https://www.python.org/static/community_logos/python-logo-master-v3-TM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0" t="9622" r="4779" b="16575"/>
          <a:stretch/>
        </p:blipFill>
        <p:spPr bwMode="auto">
          <a:xfrm>
            <a:off x="8001000" y="548640"/>
            <a:ext cx="3383280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493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716121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FC59-75CF-4847-8559-D2C91D3A23B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3CE-8568-4485-9039-523DBD4E438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10" descr="https://www.python.org/static/community_logos/python-logo-master-v3-TM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0" t="9622" r="4779" b="16575"/>
          <a:stretch/>
        </p:blipFill>
        <p:spPr bwMode="auto">
          <a:xfrm>
            <a:off x="8001000" y="548640"/>
            <a:ext cx="3383280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995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1628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FC59-75CF-4847-8559-D2C91D3A23B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3CE-8568-4485-9039-523DBD4E438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10" descr="https://www.python.org/static/community_logos/python-logo-master-v3-TM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0" t="9622" r="4779" b="16575"/>
          <a:stretch/>
        </p:blipFill>
        <p:spPr bwMode="auto">
          <a:xfrm>
            <a:off x="8001000" y="548640"/>
            <a:ext cx="3383280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576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FC59-75CF-4847-8559-D2C91D3A23B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3CE-8568-4485-9039-523DBD4E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22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FC59-75CF-4847-8559-D2C91D3A23B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3CE-8568-4485-9039-523DBD4E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3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FC59-75CF-4847-8559-D2C91D3A23B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3CE-8568-4485-9039-523DBD4E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1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3FC59-75CF-4847-8559-D2C91D3A23B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F23CE-8568-4485-9039-523DBD4E4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1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docs.python.org/3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python.org/moin/BeginnersGuide/Programmers" TargetMode="External"/><Relationship Id="rId2" Type="http://schemas.openxmlformats.org/officeDocument/2006/relationships/hyperlink" Target="https://wiki.python.org/moin/BeginnersGui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python.org/3/" TargetMode="External"/><Relationship Id="rId5" Type="http://schemas.openxmlformats.org/officeDocument/2006/relationships/hyperlink" Target="http://techbus.safaribooksonline.com/search?q=python" TargetMode="External"/><Relationship Id="rId4" Type="http://schemas.openxmlformats.org/officeDocument/2006/relationships/hyperlink" Target="http://docs.python-guide.org/en/lates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i="1" dirty="0" smtClean="0"/>
              <a:t>For </a:t>
            </a:r>
            <a:r>
              <a:rPr lang="en-US" i="1" dirty="0" err="1" smtClean="0"/>
              <a:t>newbz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1879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 – 5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75952"/>
            <a:ext cx="10515600" cy="22506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Edit </a:t>
            </a:r>
            <a:r>
              <a:rPr lang="en-US" b="1" dirty="0" smtClean="0"/>
              <a:t>riddle.py</a:t>
            </a:r>
            <a:r>
              <a:rPr lang="en-US" dirty="0" smtClean="0"/>
              <a:t> to display the following every time it is run: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print(“Riddle Program”)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print(“By: Bradford, accompanied by a corpulent camel spider”)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</a:p>
        </p:txBody>
      </p:sp>
    </p:spTree>
    <p:extLst>
      <p:ext uri="{BB962C8B-B14F-4D97-AF65-F5344CB8AC3E}">
        <p14:creationId xmlns:p14="http://schemas.microsoft.com/office/powerpoint/2010/main" val="199369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Comments are ignored by Python, but are invaluable for programmers</a:t>
            </a:r>
          </a:p>
          <a:p>
            <a:endParaRPr lang="en-US" dirty="0" smtClean="0"/>
          </a:p>
          <a:p>
            <a:r>
              <a:rPr lang="en-US" dirty="0" smtClean="0"/>
              <a:t>Indicated </a:t>
            </a:r>
            <a:r>
              <a:rPr lang="en-US" dirty="0" smtClean="0"/>
              <a:t>by </a:t>
            </a:r>
            <a:r>
              <a:rPr lang="en-US" dirty="0" smtClean="0"/>
              <a:t>‘#’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# I’m a comment.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# print(“I’m also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a comment”)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5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 – 3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90942"/>
            <a:ext cx="10515600" cy="2220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Edit </a:t>
            </a:r>
            <a:r>
              <a:rPr lang="en-US" b="1" dirty="0" smtClean="0"/>
              <a:t>riddle.py</a:t>
            </a:r>
            <a:r>
              <a:rPr lang="en-US" dirty="0" smtClean="0"/>
              <a:t> to notate the following: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The name of your program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The name of the developer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The date the script was created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92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 – 3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90942"/>
            <a:ext cx="10515600" cy="2220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Edit </a:t>
            </a:r>
            <a:r>
              <a:rPr lang="en-US" b="1" dirty="0" smtClean="0"/>
              <a:t>riddle.py</a:t>
            </a:r>
            <a:r>
              <a:rPr lang="en-US" dirty="0" smtClean="0"/>
              <a:t> to notate the following: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# Riddle Program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# Bradford Law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# 15 July 2015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09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https://docs.python.org/3/</a:t>
            </a:r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1297"/>
          <a:stretch/>
        </p:blipFill>
        <p:spPr>
          <a:xfrm>
            <a:off x="1276350" y="2563318"/>
            <a:ext cx="9639300" cy="48041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9136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Now let’s get input from the console.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 = input(“WHAT... is your name?”)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print(“Your name is”, name)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41357" y="2593299"/>
            <a:ext cx="8709286" cy="19082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input([prompt])</a:t>
            </a:r>
          </a:p>
          <a:p>
            <a:pPr lvl="1"/>
            <a:r>
              <a:rPr lang="en-US" dirty="0"/>
              <a:t>If the prompt argument is present, it is written to standard output without a trailing newline. The function then reads a line from input, converts it to a string (stripping a trailing newline), and returns that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algn="r"/>
            <a:r>
              <a:rPr lang="en-US" sz="1400" dirty="0"/>
              <a:t>https://</a:t>
            </a:r>
            <a:r>
              <a:rPr lang="en-US" sz="1400" dirty="0" smtClean="0"/>
              <a:t>docs.python.org/3.2/library/functions.html?highlight=input#input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7072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- Conditional</a:t>
            </a:r>
            <a:r>
              <a:rPr lang="en-US" baseline="0" dirty="0" smtClean="0"/>
              <a:t>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If statement:</a:t>
            </a:r>
          </a:p>
          <a:p>
            <a:pPr marL="0" lvl="0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[condition]:</a:t>
            </a:r>
            <a:b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[do action]</a:t>
            </a:r>
            <a:b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[condition]:</a:t>
            </a:r>
            <a:b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[do</a:t>
            </a:r>
            <a:r>
              <a:rPr lang="en-US" sz="2800" baseline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action]</a:t>
            </a:r>
            <a:br>
              <a:rPr lang="en-US" sz="2800" baseline="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800" baseline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else:</a:t>
            </a:r>
            <a:br>
              <a:rPr lang="en-US" sz="2800" baseline="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800" baseline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[do action]</a:t>
            </a:r>
            <a:endParaRPr 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aseline="0" dirty="0" smtClean="0">
                <a:cs typeface="Courier New" panose="02070309020205020404" pitchFamily="49" charset="0"/>
              </a:rPr>
              <a:t>How does Python</a:t>
            </a:r>
            <a:r>
              <a:rPr lang="en-US" dirty="0" smtClean="0">
                <a:cs typeface="Courier New" panose="02070309020205020404" pitchFamily="49" charset="0"/>
              </a:rPr>
              <a:t> know when a conditional action ends?</a:t>
            </a:r>
            <a:endParaRPr lang="en-US" baseline="0" dirty="0" smtClean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Blocks are one or more consecutive lines that form a single unit</a:t>
            </a:r>
          </a:p>
          <a:p>
            <a:r>
              <a:rPr lang="en-US" dirty="0" smtClean="0"/>
              <a:t>Other languages (C, C++, C#, Java) require curly braces {} to indicate the beginning and the end of a block</a:t>
            </a:r>
          </a:p>
          <a:p>
            <a:r>
              <a:rPr lang="en-US" dirty="0" smtClean="0"/>
              <a:t>Python uses </a:t>
            </a:r>
            <a:r>
              <a:rPr lang="en-US" i="1" dirty="0" smtClean="0"/>
              <a:t>indentation</a:t>
            </a:r>
            <a:r>
              <a:rPr lang="en-US" dirty="0" smtClean="0"/>
              <a:t> to create blocks</a:t>
            </a:r>
          </a:p>
          <a:p>
            <a:r>
              <a:rPr lang="en-US" dirty="0" smtClean="0"/>
              <a:t>Indentation can be either</a:t>
            </a:r>
          </a:p>
          <a:p>
            <a:pPr lvl="1"/>
            <a:r>
              <a:rPr lang="en-US" dirty="0" smtClean="0"/>
              <a:t>A combination of spaces (most common &amp; recommended is 4 spaces)</a:t>
            </a:r>
          </a:p>
          <a:p>
            <a:pPr lvl="1"/>
            <a:r>
              <a:rPr lang="en-US" dirty="0" smtClean="0"/>
              <a:t>A single tab</a:t>
            </a:r>
          </a:p>
          <a:p>
            <a:r>
              <a:rPr lang="en-US" dirty="0" smtClean="0"/>
              <a:t>Most important rule: </a:t>
            </a:r>
          </a:p>
          <a:p>
            <a:pPr marL="0" indent="0" algn="ctr">
              <a:buNone/>
            </a:pPr>
            <a:r>
              <a:rPr lang="en-US" dirty="0" smtClean="0"/>
              <a:t>DON’T MIX INDENTATION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09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- Conditional</a:t>
            </a:r>
            <a:r>
              <a:rPr lang="en-US" baseline="0" dirty="0" smtClean="0"/>
              <a:t>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If statement:</a:t>
            </a:r>
          </a:p>
          <a:p>
            <a:pPr marL="0" lvl="0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swallow = “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european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pPr marL="457200" lvl="1" indent="0">
              <a:buNone/>
            </a:pP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swallow == “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african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":</a:t>
            </a:r>
            <a:b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print(“It could grip it by the husk.”)</a:t>
            </a:r>
            <a:b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swallow == “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european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”:</a:t>
            </a:r>
            <a:b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print(“They could carry it on a line.”)</a:t>
            </a:r>
            <a:r>
              <a:rPr lang="en-US" sz="2800" baseline="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2800" baseline="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800" baseline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else:</a:t>
            </a:r>
            <a:br>
              <a:rPr lang="en-US" sz="2800" baseline="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800" baseline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print(“Are you suggesting coconuts migrate?”)</a:t>
            </a:r>
            <a:endParaRPr 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 – 7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90942"/>
            <a:ext cx="10515600" cy="2220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Edit </a:t>
            </a:r>
            <a:r>
              <a:rPr lang="en-US" b="1" dirty="0" smtClean="0"/>
              <a:t>riddle.py</a:t>
            </a:r>
            <a:r>
              <a:rPr lang="en-US" dirty="0" smtClean="0"/>
              <a:t> to perform the following: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Prompt for the user to select a riddle by typing a 1 or 2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Based on the input, display a riddle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Output an error if input either than “1” or “2” is entered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2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</a:t>
            </a:r>
            <a:r>
              <a:rPr lang="en-US" dirty="0"/>
              <a:t>by Guido van </a:t>
            </a:r>
            <a:r>
              <a:rPr lang="en-US" dirty="0" smtClean="0"/>
              <a:t>Rossum</a:t>
            </a:r>
          </a:p>
          <a:p>
            <a:r>
              <a:rPr lang="en-US" dirty="0"/>
              <a:t>F</a:t>
            </a:r>
            <a:r>
              <a:rPr lang="en-US" dirty="0" smtClean="0"/>
              <a:t>irst </a:t>
            </a:r>
            <a:r>
              <a:rPr lang="en-US" dirty="0"/>
              <a:t>released in </a:t>
            </a:r>
            <a:r>
              <a:rPr lang="en-US" dirty="0" smtClean="0"/>
              <a:t>1991</a:t>
            </a:r>
            <a:endParaRPr lang="en-US" dirty="0"/>
          </a:p>
          <a:p>
            <a:r>
              <a:rPr lang="en-US" dirty="0" smtClean="0"/>
              <a:t>High Level</a:t>
            </a:r>
          </a:p>
          <a:p>
            <a:r>
              <a:rPr lang="en-US" dirty="0" smtClean="0"/>
              <a:t>OOP*</a:t>
            </a:r>
          </a:p>
          <a:p>
            <a:r>
              <a:rPr lang="en-US" dirty="0" smtClean="0"/>
              <a:t>Platform Independent</a:t>
            </a:r>
          </a:p>
          <a:p>
            <a:r>
              <a:rPr lang="en-US" dirty="0" smtClean="0"/>
              <a:t>Great community</a:t>
            </a:r>
          </a:p>
          <a:p>
            <a:r>
              <a:rPr lang="en-US" dirty="0" smtClean="0"/>
              <a:t>Free and Open Source</a:t>
            </a:r>
          </a:p>
          <a:p>
            <a:pPr lvl="0"/>
            <a:r>
              <a:rPr lang="en-US" dirty="0" smtClean="0"/>
              <a:t>Easy </a:t>
            </a:r>
            <a:r>
              <a:rPr lang="en-US" dirty="0"/>
              <a:t>to learn</a:t>
            </a:r>
          </a:p>
          <a:p>
            <a:endParaRPr lang="en-US" dirty="0" smtClean="0"/>
          </a:p>
        </p:txBody>
      </p:sp>
      <p:sp>
        <p:nvSpPr>
          <p:cNvPr id="4" name="AutoShape 4" descr="https://1.bp.blogspot.com/-QD7BSePbM-s/UjGo3xvGrzI/AAAAAAAAXq8/Pbd3LRgVEg0/s1600/monty-pytho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s://1.bp.blogspot.com/-QD7BSePbM-s/UjGo3xvGrzI/AAAAAAAAXq8/Pbd3LRgVEg0/s1600/monty-pyth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390" y="2681541"/>
            <a:ext cx="6214083" cy="349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7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 </a:t>
            </a:r>
            <a:r>
              <a:rPr lang="en-US" smtClean="0"/>
              <a:t>– 7 </a:t>
            </a:r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1493"/>
            <a:ext cx="10515600" cy="3899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Edit </a:t>
            </a:r>
            <a:r>
              <a:rPr lang="en-US" b="1" dirty="0" smtClean="0"/>
              <a:t>riddle.py</a:t>
            </a:r>
            <a:r>
              <a:rPr lang="en-US" dirty="0" smtClean="0"/>
              <a:t> to perform the following: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number = input("Which riddle would you like to hear? Enter 1 or 2: ")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number == “1”: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print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(“Why do witches burn? Because they’re made of wood!")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number == “2”: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print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(“What is your favorite color? I don’t know!")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print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(“Ni!")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13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While Loop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 [condition]: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[loop body]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nsolas" panose="020B0609020204030204" pitchFamily="49" charset="0"/>
              </a:rPr>
              <a:t>The loop will execute the loop body until the condition is no longer true.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09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While Loop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limbs = 4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print(“None shall pass.”)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 limbs &gt; 0: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print(“C’mon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ya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pansy!”)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print(limbs, “limbs left”)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limbs -= 1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print(limbs, “limbs left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print(“Alright, we’ll call it a draw.”)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nsolas" panose="020B0609020204030204" pitchFamily="49" charset="0"/>
              </a:rPr>
              <a:t>What does the above loop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84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4 – 7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96070"/>
            <a:ext cx="10515600" cy="2610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Edit </a:t>
            </a:r>
            <a:r>
              <a:rPr lang="en-US" b="1" dirty="0" smtClean="0"/>
              <a:t>riddle.py</a:t>
            </a:r>
            <a:r>
              <a:rPr lang="en-US" dirty="0" smtClean="0"/>
              <a:t> to perform the following: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Ask the user a riddle. Implement a loop that continues to loop until the user provides the right answer.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Bonus: make the input case-insensitive [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string.lower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()]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47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Own</a:t>
            </a:r>
            <a:r>
              <a:rPr lang="en-US" baseline="0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Let’s create our own function,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print_riddle</a:t>
            </a:r>
            <a:r>
              <a:rPr lang="en-US" dirty="0" smtClean="0"/>
              <a:t>, in our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riddle.py: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print_riddle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print(“Why do witches burn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?”)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print(“Press enter for the answer”)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print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(“Because they’re made of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wood.”)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print_riddle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/>
              <a:t>How does Python know when the function begins? Ends?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61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r>
              <a:rPr lang="en-US" baseline="0" dirty="0" smtClean="0"/>
              <a:t>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Python.org Beginner's Guide: </a:t>
            </a:r>
            <a:r>
              <a:rPr lang="en-US" dirty="0" smtClean="0">
                <a:hlinkClick r:id="rId2"/>
              </a:rPr>
              <a:t>https://wiki.python.org/moin/BeginnersGuide</a:t>
            </a:r>
            <a:endParaRPr lang="en-US" dirty="0" smtClean="0"/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Python.org Beginner's Guide for Programmers: </a:t>
            </a:r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https://wiki.python.org/moin/BeginnersGuide/Programmers</a:t>
            </a:r>
            <a:endParaRPr lang="en-US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The Hitchhiker's Guide to Python: </a:t>
            </a:r>
            <a:r>
              <a:rPr lang="en-US" dirty="0" smtClean="0">
                <a:hlinkClick r:id="rId4"/>
              </a:rPr>
              <a:t>http://docs.python-guide.org/en/latest/</a:t>
            </a:r>
            <a:endParaRPr lang="en-US" dirty="0" smtClean="0"/>
          </a:p>
          <a:p>
            <a:r>
              <a:rPr lang="en-US" dirty="0" smtClean="0"/>
              <a:t>Safari Books Online (5712 results for 'Python'): </a:t>
            </a:r>
            <a:r>
              <a:rPr lang="en-US" dirty="0" smtClean="0">
                <a:hlinkClick r:id="rId5"/>
              </a:rPr>
              <a:t>http://techbus.safaribooksonline.com/search?q=python</a:t>
            </a:r>
            <a:endParaRPr lang="en-US" dirty="0" smtClean="0"/>
          </a:p>
          <a:p>
            <a:r>
              <a:rPr lang="en-US" dirty="0" smtClean="0"/>
              <a:t>Python Documentation: </a:t>
            </a:r>
            <a:r>
              <a:rPr lang="en-US" dirty="0" smtClean="0">
                <a:hlinkClick r:id="rId6"/>
              </a:rPr>
              <a:t>https</a:t>
            </a:r>
            <a:r>
              <a:rPr lang="en-US" dirty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docs.python.org/3/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18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ypemeanseverything.com/wp-content/uploads/2013/02/Django-Sunglasses_Jamie-Fox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277" y="2109502"/>
            <a:ext cx="5254209" cy="294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Console / Scripts</a:t>
            </a:r>
          </a:p>
          <a:p>
            <a:r>
              <a:rPr lang="en-US" dirty="0" smtClean="0"/>
              <a:t>GUI</a:t>
            </a:r>
          </a:p>
          <a:p>
            <a:r>
              <a:rPr lang="en-US" dirty="0" smtClean="0"/>
              <a:t>Web</a:t>
            </a:r>
            <a:endParaRPr lang="en-US" dirty="0"/>
          </a:p>
        </p:txBody>
      </p:sp>
      <p:pic>
        <p:nvPicPr>
          <p:cNvPr id="1028" name="Picture 4" descr="django-helloworld-addendpoint.png (761×546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5625"/>
            <a:ext cx="5420765" cy="388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YsYL.png (1004×602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385" y="3116250"/>
            <a:ext cx="5491397" cy="329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36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47807" cy="4351338"/>
          </a:xfrm>
        </p:spPr>
        <p:txBody>
          <a:bodyPr/>
          <a:lstStyle/>
          <a:p>
            <a:r>
              <a:rPr lang="en-US" dirty="0" err="1"/>
              <a:t>Lubuntu</a:t>
            </a:r>
            <a:r>
              <a:rPr lang="en-US" dirty="0"/>
              <a:t> </a:t>
            </a:r>
            <a:r>
              <a:rPr lang="en-US" dirty="0" smtClean="0"/>
              <a:t>VM (provided)</a:t>
            </a:r>
          </a:p>
          <a:p>
            <a:r>
              <a:rPr lang="en-US" dirty="0" smtClean="0"/>
              <a:t>Python 2.7 with IDLE</a:t>
            </a:r>
          </a:p>
          <a:p>
            <a:pPr lvl="1"/>
            <a:r>
              <a:rPr lang="en-US" dirty="0" smtClean="0"/>
              <a:t>IDLE is a basic Integrated </a:t>
            </a:r>
            <a:r>
              <a:rPr lang="en-US" dirty="0"/>
              <a:t>Development </a:t>
            </a:r>
            <a:r>
              <a:rPr lang="en-US" dirty="0" smtClean="0"/>
              <a:t>Environment (IDE) for Python</a:t>
            </a:r>
            <a:endParaRPr lang="en-US" dirty="0"/>
          </a:p>
        </p:txBody>
      </p:sp>
      <p:pic>
        <p:nvPicPr>
          <p:cNvPr id="2050" name="Picture 2" descr="https://tunatore.files.wordpress.com/2011/06/phthonshell.gif" title="Python ID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548" y="2472531"/>
            <a:ext cx="4086225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4660" y="2108109"/>
            <a:ext cx="5614798" cy="378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1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75" y="500062"/>
            <a:ext cx="11068050" cy="585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95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vs Script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start with </a:t>
            </a:r>
            <a:r>
              <a:rPr lang="en-US" i="1" dirty="0" smtClean="0"/>
              <a:t>interactive mode </a:t>
            </a:r>
            <a:r>
              <a:rPr lang="en-US" dirty="0" smtClean="0"/>
              <a:t>which gives us immediate feedback</a:t>
            </a:r>
          </a:p>
          <a:p>
            <a:pPr marL="457200" lvl="1" indent="0"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# python3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Most programmers program Python in </a:t>
            </a:r>
            <a:r>
              <a:rPr lang="en-US" i="1" dirty="0" smtClean="0"/>
              <a:t>script mode</a:t>
            </a:r>
            <a:r>
              <a:rPr lang="en-US" dirty="0" smtClean="0"/>
              <a:t>. In </a:t>
            </a:r>
            <a:r>
              <a:rPr lang="en-US" i="1" dirty="0" smtClean="0"/>
              <a:t>script </a:t>
            </a:r>
            <a:r>
              <a:rPr lang="en-US" dirty="0" smtClean="0"/>
              <a:t>mode you can write, edit, load, and save </a:t>
            </a:r>
            <a:r>
              <a:rPr lang="en-US" dirty="0"/>
              <a:t>your </a:t>
            </a:r>
            <a:r>
              <a:rPr lang="en-US" dirty="0" smtClean="0"/>
              <a:t>programs</a:t>
            </a:r>
            <a:endParaRPr lang="en-US" dirty="0"/>
          </a:p>
          <a:p>
            <a:pPr marL="457200" lvl="1" indent="0"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# python3 script.py</a:t>
            </a:r>
          </a:p>
        </p:txBody>
      </p:sp>
    </p:spTree>
    <p:extLst>
      <p:ext uri="{BB962C8B-B14F-4D97-AF65-F5344CB8AC3E}">
        <p14:creationId xmlns:p14="http://schemas.microsoft.com/office/powerpoint/2010/main" val="27500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first program – “Why do witches burn?”</a:t>
            </a:r>
          </a:p>
          <a:p>
            <a:r>
              <a:rPr lang="en-US" dirty="0" smtClean="0"/>
              <a:t>Open Python in </a:t>
            </a:r>
            <a:r>
              <a:rPr lang="en-US" i="1" dirty="0" smtClean="0"/>
              <a:t>interactive mode </a:t>
            </a:r>
            <a:r>
              <a:rPr lang="en-US" dirty="0" smtClean="0"/>
              <a:t>and type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print(“Why do witches burn?”)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/>
              <a:t>What happens?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print is a </a:t>
            </a:r>
            <a:r>
              <a:rPr lang="en-US" i="1" dirty="0" smtClean="0"/>
              <a:t>function</a:t>
            </a:r>
            <a:r>
              <a:rPr lang="en-US" dirty="0" smtClean="0"/>
              <a:t>, everything within parenthesis are </a:t>
            </a:r>
            <a:r>
              <a:rPr lang="en-US" i="1" dirty="0" smtClean="0"/>
              <a:t>arguments</a:t>
            </a:r>
          </a:p>
          <a:p>
            <a:r>
              <a:rPr lang="en-US" i="1" dirty="0" smtClean="0"/>
              <a:t>Functions </a:t>
            </a:r>
            <a:r>
              <a:rPr lang="en-US" dirty="0" smtClean="0"/>
              <a:t>are subroutines that can be reused for common tasks, such as printing to the console</a:t>
            </a:r>
          </a:p>
        </p:txBody>
      </p:sp>
    </p:spTree>
    <p:extLst>
      <p:ext uri="{BB962C8B-B14F-4D97-AF65-F5344CB8AC3E}">
        <p14:creationId xmlns:p14="http://schemas.microsoft.com/office/powerpoint/2010/main" val="33027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Program –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Let’s write our first program in </a:t>
            </a:r>
            <a:r>
              <a:rPr lang="en-US" i="1" dirty="0" smtClean="0"/>
              <a:t>script mode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(“Why do witches burn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?”)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input(“Press enter for the answer”)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print(“Because they’re made of wood.”)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Save the file as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riddle.py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From another console, type 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# python3 riddle.py</a:t>
            </a:r>
            <a:endParaRPr lang="en-US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6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 – 5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75952"/>
            <a:ext cx="10515600" cy="22506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Edit </a:t>
            </a:r>
            <a:r>
              <a:rPr lang="en-US" b="1" dirty="0" smtClean="0"/>
              <a:t>riddle.py</a:t>
            </a:r>
            <a:r>
              <a:rPr lang="en-US" dirty="0" smtClean="0"/>
              <a:t> to display the following every time it is run: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Riddle Program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By: [Your Name], accompanied by a(n) [adjective] [your spirit animal]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[new line]</a:t>
            </a:r>
          </a:p>
        </p:txBody>
      </p:sp>
    </p:spTree>
    <p:extLst>
      <p:ext uri="{BB962C8B-B14F-4D97-AF65-F5344CB8AC3E}">
        <p14:creationId xmlns:p14="http://schemas.microsoft.com/office/powerpoint/2010/main" val="22280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7431</TotalTime>
  <Words>751</Words>
  <Application>Microsoft Office PowerPoint</Application>
  <PresentationFormat>Widescreen</PresentationFormat>
  <Paragraphs>190</Paragraphs>
  <Slides>25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Consolas</vt:lpstr>
      <vt:lpstr>Courier New</vt:lpstr>
      <vt:lpstr>Office Theme</vt:lpstr>
      <vt:lpstr>Programming in Python</vt:lpstr>
      <vt:lpstr>About</vt:lpstr>
      <vt:lpstr>Applications</vt:lpstr>
      <vt:lpstr>Environment</vt:lpstr>
      <vt:lpstr>PowerPoint Presentation</vt:lpstr>
      <vt:lpstr>Interactive vs Script Mode</vt:lpstr>
      <vt:lpstr>Functions</vt:lpstr>
      <vt:lpstr>Our First Program – Again</vt:lpstr>
      <vt:lpstr>Exercise 1 – 5 Minutes</vt:lpstr>
      <vt:lpstr>Exercise 1 – 5 Minutes</vt:lpstr>
      <vt:lpstr>Comments</vt:lpstr>
      <vt:lpstr>Exercise 2 – 3 Minutes</vt:lpstr>
      <vt:lpstr>Exercise 2 – 3 Minutes</vt:lpstr>
      <vt:lpstr>Documentation</vt:lpstr>
      <vt:lpstr>Input</vt:lpstr>
      <vt:lpstr>Decision Making - Conditional Statements</vt:lpstr>
      <vt:lpstr>Blocks</vt:lpstr>
      <vt:lpstr>Decision Making - Conditional Statements</vt:lpstr>
      <vt:lpstr>Exercise 3 – 7 Minutes</vt:lpstr>
      <vt:lpstr>Exercise 3 – 7 Minutes</vt:lpstr>
      <vt:lpstr>Loops</vt:lpstr>
      <vt:lpstr>Loops</vt:lpstr>
      <vt:lpstr>Exercise 4 – 7 Minutes</vt:lpstr>
      <vt:lpstr>Our Own Function</vt:lpstr>
      <vt:lpstr>Python 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for Beginners</dc:title>
  <dc:creator>Bradford Law</dc:creator>
  <cp:lastModifiedBy>Bradford Law</cp:lastModifiedBy>
  <cp:revision>48</cp:revision>
  <dcterms:created xsi:type="dcterms:W3CDTF">2015-07-03T18:45:42Z</dcterms:created>
  <dcterms:modified xsi:type="dcterms:W3CDTF">2015-07-15T17:12:22Z</dcterms:modified>
</cp:coreProperties>
</file>